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1" r:id="rId10"/>
    <p:sldId id="263" r:id="rId11"/>
    <p:sldId id="266" r:id="rId12"/>
    <p:sldId id="267" r:id="rId13"/>
    <p:sldId id="269" r:id="rId14"/>
    <p:sldId id="270" r:id="rId15"/>
    <p:sldId id="272" r:id="rId16"/>
    <p:sldId id="271" r:id="rId17"/>
    <p:sldId id="273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34" y="-1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01/05/2016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07704" y="2276872"/>
            <a:ext cx="6477000" cy="1828800"/>
          </a:xfrm>
        </p:spPr>
        <p:txBody>
          <a:bodyPr/>
          <a:lstStyle/>
          <a:p>
            <a:pPr algn="ctr"/>
            <a:r>
              <a:rPr lang="en-US" dirty="0" err="1" smtClean="0"/>
              <a:t>Inflación</a:t>
            </a:r>
            <a:r>
              <a:rPr lang="en-US" dirty="0" smtClean="0"/>
              <a:t> y </a:t>
            </a:r>
            <a:r>
              <a:rPr lang="en-US" dirty="0" err="1" smtClean="0"/>
              <a:t>desempleo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Introducción</a:t>
            </a:r>
            <a:r>
              <a:rPr lang="en-US" dirty="0" smtClean="0"/>
              <a:t> a la </a:t>
            </a:r>
            <a:r>
              <a:rPr lang="en-US" dirty="0" err="1" smtClean="0"/>
              <a:t>Economía</a:t>
            </a:r>
            <a:r>
              <a:rPr lang="en-US" dirty="0" smtClean="0"/>
              <a:t>. UCM.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495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Representación</a:t>
            </a:r>
            <a:r>
              <a:rPr lang="en-US" dirty="0" smtClean="0"/>
              <a:t> </a:t>
            </a:r>
            <a:r>
              <a:rPr lang="en-US" dirty="0" err="1" smtClean="0"/>
              <a:t>gráfica</a:t>
            </a:r>
            <a:r>
              <a:rPr lang="en-US" dirty="0" smtClean="0"/>
              <a:t> de la OA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1907704" y="5589240"/>
            <a:ext cx="489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Cuando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suben</a:t>
            </a:r>
            <a:r>
              <a:rPr lang="en-US" b="1" dirty="0" smtClean="0">
                <a:solidFill>
                  <a:srgbClr val="0070C0"/>
                </a:solidFill>
              </a:rPr>
              <a:t> y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costes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siguen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igual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beneficios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aumentan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luego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aumenta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producción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187624" y="19888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" name="3 Conector recto"/>
          <p:cNvCxnSpPr/>
          <p:nvPr/>
        </p:nvCxnSpPr>
        <p:spPr>
          <a:xfrm flipV="1">
            <a:off x="2555776" y="2358172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5868144" y="235817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212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Parámetros</a:t>
            </a:r>
            <a:r>
              <a:rPr lang="en-US" dirty="0" smtClean="0"/>
              <a:t> de la </a:t>
            </a:r>
            <a:r>
              <a:rPr lang="en-US" dirty="0" err="1" smtClean="0"/>
              <a:t>oferta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1907704" y="5589240"/>
            <a:ext cx="633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La OA se </a:t>
            </a:r>
            <a:r>
              <a:rPr lang="en-US" b="1" dirty="0" err="1" smtClean="0">
                <a:solidFill>
                  <a:srgbClr val="0070C0"/>
                </a:solidFill>
              </a:rPr>
              <a:t>desplaza</a:t>
            </a:r>
            <a:r>
              <a:rPr lang="en-US" b="1" dirty="0" smtClean="0">
                <a:solidFill>
                  <a:srgbClr val="0070C0"/>
                </a:solidFill>
              </a:rPr>
              <a:t> a la </a:t>
            </a:r>
            <a:r>
              <a:rPr lang="en-US" b="1" dirty="0" err="1" smtClean="0">
                <a:solidFill>
                  <a:srgbClr val="0070C0"/>
                </a:solidFill>
              </a:rPr>
              <a:t>derecha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cuando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costes</a:t>
            </a:r>
            <a:r>
              <a:rPr lang="en-US" b="1" dirty="0" smtClean="0">
                <a:solidFill>
                  <a:srgbClr val="0070C0"/>
                </a:solidFill>
              </a:rPr>
              <a:t> de la </a:t>
            </a:r>
            <a:r>
              <a:rPr lang="en-US" b="1" dirty="0" err="1" smtClean="0">
                <a:solidFill>
                  <a:srgbClr val="0070C0"/>
                </a:solidFill>
              </a:rPr>
              <a:t>economía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disminuyen</a:t>
            </a:r>
            <a:endParaRPr lang="en-US" b="1" dirty="0" smtClean="0">
              <a:solidFill>
                <a:srgbClr val="0070C0"/>
              </a:solidFill>
            </a:endParaRPr>
          </a:p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Ejemplos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</a:rPr>
              <a:t>menores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impuestos</a:t>
            </a:r>
            <a:r>
              <a:rPr lang="en-US" b="1" dirty="0" smtClean="0">
                <a:solidFill>
                  <a:srgbClr val="0070C0"/>
                </a:solidFill>
              </a:rPr>
              <a:t> a las </a:t>
            </a:r>
            <a:r>
              <a:rPr lang="en-US" b="1" dirty="0" err="1" smtClean="0">
                <a:solidFill>
                  <a:srgbClr val="0070C0"/>
                </a:solidFill>
              </a:rPr>
              <a:t>empresas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menores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costes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laborales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mejoras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tecnológicas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etc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187624" y="19888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" name="3 Conector recto"/>
          <p:cNvCxnSpPr/>
          <p:nvPr/>
        </p:nvCxnSpPr>
        <p:spPr>
          <a:xfrm flipV="1">
            <a:off x="2123728" y="2060848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4860032" y="17728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</a:t>
            </a:r>
            <a:endParaRPr lang="en-US" dirty="0"/>
          </a:p>
        </p:txBody>
      </p:sp>
      <p:cxnSp>
        <p:nvCxnSpPr>
          <p:cNvPr id="10" name="9 Conector recto"/>
          <p:cNvCxnSpPr/>
          <p:nvPr/>
        </p:nvCxnSpPr>
        <p:spPr>
          <a:xfrm flipV="1">
            <a:off x="4355976" y="2420888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3419872" y="3568370"/>
            <a:ext cx="23762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7524328" y="23395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AS’</a:t>
            </a:r>
            <a:endParaRPr lang="en-US" dirty="0"/>
          </a:p>
        </p:txBody>
      </p:sp>
      <p:sp>
        <p:nvSpPr>
          <p:cNvPr id="9" name="8 CuadroTexto"/>
          <p:cNvSpPr txBox="1"/>
          <p:nvPr/>
        </p:nvSpPr>
        <p:spPr>
          <a:xfrm>
            <a:off x="4067944" y="306896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Menores</a:t>
            </a:r>
            <a:r>
              <a:rPr lang="en-US" dirty="0" smtClean="0"/>
              <a:t> </a:t>
            </a:r>
            <a:r>
              <a:rPr lang="en-US" dirty="0" err="1" smtClean="0"/>
              <a:t>costes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879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Parámetros</a:t>
            </a:r>
            <a:r>
              <a:rPr lang="en-US" dirty="0" smtClean="0"/>
              <a:t> de la OA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1907704" y="5589240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La OA se </a:t>
            </a:r>
            <a:r>
              <a:rPr lang="en-US" b="1" dirty="0" err="1" smtClean="0">
                <a:solidFill>
                  <a:srgbClr val="0070C0"/>
                </a:solidFill>
              </a:rPr>
              <a:t>desplaza</a:t>
            </a:r>
            <a:r>
              <a:rPr lang="en-US" b="1" dirty="0" smtClean="0">
                <a:solidFill>
                  <a:srgbClr val="0070C0"/>
                </a:solidFill>
              </a:rPr>
              <a:t> a la </a:t>
            </a:r>
            <a:r>
              <a:rPr lang="en-US" b="1" dirty="0" err="1" smtClean="0">
                <a:solidFill>
                  <a:srgbClr val="0070C0"/>
                </a:solidFill>
              </a:rPr>
              <a:t>izquierda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cuando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aumentan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costes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empresariales</a:t>
            </a:r>
            <a:endParaRPr lang="en-US" b="1" dirty="0" smtClean="0">
              <a:solidFill>
                <a:srgbClr val="0070C0"/>
              </a:solidFill>
            </a:endParaRPr>
          </a:p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Ejemplos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</a:rPr>
              <a:t>más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impuestos</a:t>
            </a:r>
            <a:r>
              <a:rPr lang="en-US" b="1" dirty="0" smtClean="0">
                <a:solidFill>
                  <a:srgbClr val="0070C0"/>
                </a:solidFill>
              </a:rPr>
              <a:t> para las </a:t>
            </a:r>
            <a:r>
              <a:rPr lang="en-US" b="1" dirty="0" err="1" smtClean="0">
                <a:solidFill>
                  <a:srgbClr val="0070C0"/>
                </a:solidFill>
              </a:rPr>
              <a:t>empresas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mayores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costes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laborales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etc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187624" y="19888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" name="3 Conector recto"/>
          <p:cNvCxnSpPr/>
          <p:nvPr/>
        </p:nvCxnSpPr>
        <p:spPr>
          <a:xfrm flipV="1">
            <a:off x="2123728" y="2060848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4860032" y="17728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AS’</a:t>
            </a:r>
            <a:endParaRPr lang="en-US" dirty="0"/>
          </a:p>
        </p:txBody>
      </p:sp>
      <p:cxnSp>
        <p:nvCxnSpPr>
          <p:cNvPr id="10" name="9 Conector recto"/>
          <p:cNvCxnSpPr/>
          <p:nvPr/>
        </p:nvCxnSpPr>
        <p:spPr>
          <a:xfrm flipV="1">
            <a:off x="4355976" y="2420888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 flipH="1" flipV="1">
            <a:off x="3275856" y="3568370"/>
            <a:ext cx="2376264" cy="46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7524328" y="23395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</a:t>
            </a:r>
            <a:endParaRPr lang="en-US" dirty="0"/>
          </a:p>
        </p:txBody>
      </p:sp>
      <p:sp>
        <p:nvSpPr>
          <p:cNvPr id="9" name="8 CuadroTexto"/>
          <p:cNvSpPr txBox="1"/>
          <p:nvPr/>
        </p:nvSpPr>
        <p:spPr>
          <a:xfrm>
            <a:off x="4067944" y="306896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Mayores</a:t>
            </a:r>
            <a:r>
              <a:rPr lang="en-US" dirty="0" smtClean="0"/>
              <a:t> </a:t>
            </a:r>
            <a:r>
              <a:rPr lang="en-US" dirty="0" err="1" smtClean="0"/>
              <a:t>costes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830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modelo</a:t>
            </a:r>
            <a:r>
              <a:rPr lang="en-US" dirty="0" smtClean="0"/>
              <a:t> DA-OA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1907704" y="5589240"/>
            <a:ext cx="489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El </a:t>
            </a:r>
            <a:r>
              <a:rPr lang="en-US" b="1" dirty="0" err="1" smtClean="0">
                <a:solidFill>
                  <a:srgbClr val="0070C0"/>
                </a:solidFill>
              </a:rPr>
              <a:t>equilibrio</a:t>
            </a:r>
            <a:r>
              <a:rPr lang="en-US" b="1" dirty="0" smtClean="0">
                <a:solidFill>
                  <a:srgbClr val="0070C0"/>
                </a:solidFill>
              </a:rPr>
              <a:t>, Y*, </a:t>
            </a:r>
            <a:r>
              <a:rPr lang="en-US" b="1" dirty="0" err="1" smtClean="0">
                <a:solidFill>
                  <a:srgbClr val="0070C0"/>
                </a:solidFill>
              </a:rPr>
              <a:t>es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mismo</a:t>
            </a:r>
            <a:r>
              <a:rPr lang="en-US" b="1" dirty="0" smtClean="0">
                <a:solidFill>
                  <a:srgbClr val="0070C0"/>
                </a:solidFill>
              </a:rPr>
              <a:t> que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modelo</a:t>
            </a:r>
            <a:r>
              <a:rPr lang="en-US" b="1" dirty="0" smtClean="0">
                <a:solidFill>
                  <a:srgbClr val="0070C0"/>
                </a:solidFill>
              </a:rPr>
              <a:t>  IS-LM, </a:t>
            </a:r>
            <a:r>
              <a:rPr lang="en-US" b="1" dirty="0" err="1" smtClean="0">
                <a:solidFill>
                  <a:srgbClr val="0070C0"/>
                </a:solidFill>
              </a:rPr>
              <a:t>porque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modelo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mismo</a:t>
            </a:r>
            <a:r>
              <a:rPr lang="en-US" b="1" dirty="0" smtClean="0">
                <a:solidFill>
                  <a:srgbClr val="0070C0"/>
                </a:solidFill>
              </a:rPr>
              <a:t>, lo que cambia </a:t>
            </a:r>
            <a:r>
              <a:rPr lang="en-US" b="1" dirty="0" err="1" smtClean="0">
                <a:solidFill>
                  <a:srgbClr val="0070C0"/>
                </a:solidFill>
              </a:rPr>
              <a:t>es</a:t>
            </a:r>
            <a:r>
              <a:rPr lang="en-US" b="1" dirty="0" smtClean="0">
                <a:solidFill>
                  <a:srgbClr val="0070C0"/>
                </a:solidFill>
              </a:rPr>
              <a:t> la variable que </a:t>
            </a:r>
            <a:r>
              <a:rPr lang="en-US" b="1" dirty="0" err="1" smtClean="0">
                <a:solidFill>
                  <a:srgbClr val="0070C0"/>
                </a:solidFill>
              </a:rPr>
              <a:t>ponemos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gráfico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187624" y="19888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" name="3 Conector recto"/>
          <p:cNvCxnSpPr/>
          <p:nvPr/>
        </p:nvCxnSpPr>
        <p:spPr>
          <a:xfrm flipV="1">
            <a:off x="2555776" y="2358172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5868144" y="235817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</a:t>
            </a:r>
            <a:endParaRPr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2771800" y="2317522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300192" y="42930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</a:t>
            </a:r>
            <a:endParaRPr lang="en-US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4355976" y="3356992"/>
            <a:ext cx="0" cy="1800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4211960" y="515719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93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Inflación</a:t>
            </a:r>
            <a:r>
              <a:rPr lang="en-US" sz="3200" dirty="0" smtClean="0"/>
              <a:t> de </a:t>
            </a:r>
            <a:r>
              <a:rPr lang="en-US" sz="3200" dirty="0" err="1" smtClean="0"/>
              <a:t>demanda</a:t>
            </a:r>
            <a:endParaRPr lang="en-US" sz="32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1331640" y="5589240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Las </a:t>
            </a:r>
            <a:r>
              <a:rPr lang="en-US" b="1" dirty="0" err="1" smtClean="0">
                <a:solidFill>
                  <a:srgbClr val="0070C0"/>
                </a:solidFill>
              </a:rPr>
              <a:t>políticas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fiscales</a:t>
            </a:r>
            <a:r>
              <a:rPr lang="en-US" b="1" dirty="0" smtClean="0">
                <a:solidFill>
                  <a:srgbClr val="0070C0"/>
                </a:solidFill>
              </a:rPr>
              <a:t> o </a:t>
            </a:r>
            <a:r>
              <a:rPr lang="en-US" b="1" dirty="0" err="1" smtClean="0">
                <a:solidFill>
                  <a:srgbClr val="0070C0"/>
                </a:solidFill>
              </a:rPr>
              <a:t>monetarias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expansivas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aumentan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producción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reducen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desempleo</a:t>
            </a:r>
            <a:r>
              <a:rPr lang="en-US" b="1" dirty="0" smtClean="0">
                <a:solidFill>
                  <a:srgbClr val="0070C0"/>
                </a:solidFill>
              </a:rPr>
              <a:t> y </a:t>
            </a:r>
            <a:r>
              <a:rPr lang="en-US" b="1" dirty="0" err="1" smtClean="0">
                <a:solidFill>
                  <a:srgbClr val="0070C0"/>
                </a:solidFill>
              </a:rPr>
              <a:t>aumentan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547664" y="162880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" name="3 Conector recto"/>
          <p:cNvCxnSpPr/>
          <p:nvPr/>
        </p:nvCxnSpPr>
        <p:spPr>
          <a:xfrm flipV="1">
            <a:off x="2555776" y="2358172"/>
            <a:ext cx="3168352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5868144" y="235817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</a:t>
            </a:r>
            <a:endParaRPr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2771800" y="2317522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300192" y="42930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</a:t>
            </a:r>
            <a:endParaRPr lang="en-US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3923928" y="1700808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3275856" y="2420888"/>
            <a:ext cx="15121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7524328" y="37170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AD’</a:t>
            </a:r>
            <a:endParaRPr lang="en-US" dirty="0"/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1907704" y="3356992"/>
            <a:ext cx="24482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907704" y="2636912"/>
            <a:ext cx="345638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1563822" y="242088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1547664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/>
              <a:t>0</a:t>
            </a:r>
          </a:p>
        </p:txBody>
      </p:sp>
      <p:cxnSp>
        <p:nvCxnSpPr>
          <p:cNvPr id="23" name="22 Conector recto de flecha"/>
          <p:cNvCxnSpPr/>
          <p:nvPr/>
        </p:nvCxnSpPr>
        <p:spPr>
          <a:xfrm flipV="1">
            <a:off x="1475656" y="260555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355976" y="3356992"/>
            <a:ext cx="0" cy="1800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5364088" y="2636912"/>
            <a:ext cx="0" cy="25202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4139952" y="51479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 smtClean="0"/>
              <a:t>0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5292080" y="515719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 smtClean="0"/>
              <a:t>1</a:t>
            </a:r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31" name="30 Conector recto de flecha"/>
          <p:cNvCxnSpPr>
            <a:stCxn id="28" idx="2"/>
          </p:cNvCxnSpPr>
          <p:nvPr/>
        </p:nvCxnSpPr>
        <p:spPr>
          <a:xfrm>
            <a:off x="4499992" y="5517232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406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Curva</a:t>
            </a:r>
            <a:r>
              <a:rPr lang="en-US" dirty="0" smtClean="0"/>
              <a:t> de Phillips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763688" y="206084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763688" y="4581128"/>
            <a:ext cx="4464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899592" y="170080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Inflation</a:t>
            </a:r>
            <a:endParaRPr lang="en-US" dirty="0"/>
          </a:p>
        </p:txBody>
      </p:sp>
      <p:sp>
        <p:nvSpPr>
          <p:cNvPr id="9" name="8 CuadroTexto"/>
          <p:cNvSpPr txBox="1"/>
          <p:nvPr/>
        </p:nvSpPr>
        <p:spPr>
          <a:xfrm>
            <a:off x="6012160" y="486916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Desempleo</a:t>
            </a:r>
            <a:endParaRPr lang="en-US" dirty="0"/>
          </a:p>
        </p:txBody>
      </p:sp>
      <p:sp>
        <p:nvSpPr>
          <p:cNvPr id="11" name="10 Arco"/>
          <p:cNvSpPr/>
          <p:nvPr/>
        </p:nvSpPr>
        <p:spPr>
          <a:xfrm rot="11674319">
            <a:off x="2757661" y="1435486"/>
            <a:ext cx="5112568" cy="305569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11 CuadroTexto"/>
          <p:cNvSpPr txBox="1"/>
          <p:nvPr/>
        </p:nvSpPr>
        <p:spPr>
          <a:xfrm>
            <a:off x="4665873" y="3923764"/>
            <a:ext cx="1706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Phillips curve</a:t>
            </a:r>
            <a:endParaRPr lang="en-U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971600" y="5445224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Si la </a:t>
            </a:r>
            <a:r>
              <a:rPr lang="en-US" b="1" dirty="0" err="1" smtClean="0">
                <a:solidFill>
                  <a:srgbClr val="0070C0"/>
                </a:solidFill>
              </a:rPr>
              <a:t>inflación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fundamentalmente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inflación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demanda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deberíamos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observar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una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relación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intercambio</a:t>
            </a:r>
            <a:r>
              <a:rPr lang="en-US" b="1" dirty="0" smtClean="0">
                <a:solidFill>
                  <a:srgbClr val="0070C0"/>
                </a:solidFill>
              </a:rPr>
              <a:t> entre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 y </a:t>
            </a:r>
            <a:r>
              <a:rPr lang="en-US" b="1" dirty="0" err="1" smtClean="0">
                <a:solidFill>
                  <a:srgbClr val="0070C0"/>
                </a:solidFill>
              </a:rPr>
              <a:t>desempleo</a:t>
            </a:r>
            <a:r>
              <a:rPr lang="en-US" b="1" dirty="0" smtClean="0">
                <a:solidFill>
                  <a:srgbClr val="0070C0"/>
                </a:solidFill>
              </a:rPr>
              <a:t>. A </a:t>
            </a:r>
            <a:r>
              <a:rPr lang="en-US" b="1" dirty="0" err="1" smtClean="0">
                <a:solidFill>
                  <a:srgbClr val="0070C0"/>
                </a:solidFill>
              </a:rPr>
              <a:t>esto</a:t>
            </a:r>
            <a:r>
              <a:rPr lang="en-US" b="1" dirty="0" smtClean="0">
                <a:solidFill>
                  <a:srgbClr val="0070C0"/>
                </a:solidFill>
              </a:rPr>
              <a:t> se le llama la </a:t>
            </a:r>
            <a:r>
              <a:rPr lang="en-US" b="1" dirty="0" err="1" smtClean="0">
                <a:solidFill>
                  <a:srgbClr val="0070C0"/>
                </a:solidFill>
              </a:rPr>
              <a:t>cruva</a:t>
            </a:r>
            <a:r>
              <a:rPr lang="en-US" b="1" dirty="0" smtClean="0">
                <a:solidFill>
                  <a:srgbClr val="0070C0"/>
                </a:solidFill>
              </a:rPr>
              <a:t> de Phillips.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027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Inflación</a:t>
            </a:r>
            <a:r>
              <a:rPr lang="en-US" sz="3200" dirty="0" smtClean="0"/>
              <a:t> de </a:t>
            </a:r>
            <a:r>
              <a:rPr lang="en-US" sz="3200" dirty="0" err="1" smtClean="0"/>
              <a:t>oferta</a:t>
            </a:r>
            <a:endParaRPr lang="en-US" sz="32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23528" y="5589240"/>
            <a:ext cx="8820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Si la </a:t>
            </a:r>
            <a:r>
              <a:rPr lang="en-US" b="1" dirty="0" err="1" smtClean="0">
                <a:solidFill>
                  <a:srgbClr val="0070C0"/>
                </a:solidFill>
              </a:rPr>
              <a:t>oferta</a:t>
            </a:r>
            <a:r>
              <a:rPr lang="en-US" b="1" dirty="0" smtClean="0">
                <a:solidFill>
                  <a:srgbClr val="0070C0"/>
                </a:solidFill>
              </a:rPr>
              <a:t> se </a:t>
            </a:r>
            <a:r>
              <a:rPr lang="en-US" b="1" dirty="0" err="1" smtClean="0">
                <a:solidFill>
                  <a:srgbClr val="0070C0"/>
                </a:solidFill>
              </a:rPr>
              <a:t>desplaza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hacia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izquierda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suben</a:t>
            </a:r>
            <a:r>
              <a:rPr lang="en-US" b="1" dirty="0" smtClean="0">
                <a:solidFill>
                  <a:srgbClr val="0070C0"/>
                </a:solidFill>
              </a:rPr>
              <a:t>, y </a:t>
            </a:r>
            <a:r>
              <a:rPr lang="en-US" b="1" dirty="0" err="1" smtClean="0">
                <a:solidFill>
                  <a:srgbClr val="0070C0"/>
                </a:solidFill>
              </a:rPr>
              <a:t>tenemos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inflación</a:t>
            </a:r>
            <a:r>
              <a:rPr lang="en-US" b="1" dirty="0" smtClean="0">
                <a:solidFill>
                  <a:srgbClr val="0070C0"/>
                </a:solidFill>
              </a:rPr>
              <a:t>. Los </a:t>
            </a:r>
            <a:r>
              <a:rPr lang="en-US" b="1" dirty="0" err="1" smtClean="0">
                <a:solidFill>
                  <a:srgbClr val="0070C0"/>
                </a:solidFill>
              </a:rPr>
              <a:t>incrementos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costes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producción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provocan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una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subida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547664" y="162880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" name="3 Conector recto"/>
          <p:cNvCxnSpPr/>
          <p:nvPr/>
        </p:nvCxnSpPr>
        <p:spPr>
          <a:xfrm flipV="1">
            <a:off x="2843808" y="1813466"/>
            <a:ext cx="3600400" cy="2686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6660232" y="17728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</a:t>
            </a:r>
            <a:endParaRPr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2771800" y="2317522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300192" y="42930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DA</a:t>
            </a:r>
            <a:endParaRPr lang="en-US" dirty="0"/>
          </a:p>
        </p:txBody>
      </p:sp>
      <p:cxnSp>
        <p:nvCxnSpPr>
          <p:cNvPr id="10" name="9 Conector recto de flecha"/>
          <p:cNvCxnSpPr/>
          <p:nvPr/>
        </p:nvCxnSpPr>
        <p:spPr>
          <a:xfrm flipH="1">
            <a:off x="3635896" y="2492896"/>
            <a:ext cx="18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flipH="1">
            <a:off x="1907704" y="3356992"/>
            <a:ext cx="24482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 flipV="1">
            <a:off x="1907704" y="2636912"/>
            <a:ext cx="1368152" cy="304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1563822" y="242088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1547664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/>
              <a:t>0</a:t>
            </a:r>
          </a:p>
        </p:txBody>
      </p:sp>
      <p:cxnSp>
        <p:nvCxnSpPr>
          <p:cNvPr id="23" name="22 Conector recto de flecha"/>
          <p:cNvCxnSpPr/>
          <p:nvPr/>
        </p:nvCxnSpPr>
        <p:spPr>
          <a:xfrm flipV="1">
            <a:off x="1475656" y="2564905"/>
            <a:ext cx="0" cy="9361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355976" y="3356992"/>
            <a:ext cx="0" cy="1800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3275856" y="2636912"/>
            <a:ext cx="0" cy="25202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3131840" y="51479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/>
              <a:t>1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4139952" y="515719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/>
              <a:t>0</a:t>
            </a:r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30" name="29 Conector recto"/>
          <p:cNvCxnSpPr/>
          <p:nvPr/>
        </p:nvCxnSpPr>
        <p:spPr>
          <a:xfrm flipV="1">
            <a:off x="2123728" y="1813466"/>
            <a:ext cx="2232248" cy="1707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4211960" y="148478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OA’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335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Inflación</a:t>
            </a:r>
            <a:r>
              <a:rPr lang="en-US" sz="3200" dirty="0" smtClean="0"/>
              <a:t> de </a:t>
            </a:r>
            <a:r>
              <a:rPr lang="en-US" sz="3200" dirty="0" err="1" smtClean="0"/>
              <a:t>oferta</a:t>
            </a:r>
            <a:endParaRPr lang="en-US" sz="32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23528" y="5589240"/>
            <a:ext cx="8820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La </a:t>
            </a:r>
            <a:r>
              <a:rPr lang="en-US" b="1" dirty="0" err="1" smtClean="0">
                <a:solidFill>
                  <a:srgbClr val="0070C0"/>
                </a:solidFill>
              </a:rPr>
              <a:t>inflación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oferta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está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asociada</a:t>
            </a:r>
            <a:r>
              <a:rPr lang="en-US" b="1" dirty="0" smtClean="0">
                <a:solidFill>
                  <a:srgbClr val="0070C0"/>
                </a:solidFill>
              </a:rPr>
              <a:t> con </a:t>
            </a:r>
            <a:r>
              <a:rPr lang="en-US" b="1" dirty="0" err="1" smtClean="0">
                <a:solidFill>
                  <a:srgbClr val="0070C0"/>
                </a:solidFill>
              </a:rPr>
              <a:t>menor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producción</a:t>
            </a:r>
            <a:r>
              <a:rPr lang="en-US" b="1" dirty="0" smtClean="0">
                <a:solidFill>
                  <a:srgbClr val="0070C0"/>
                </a:solidFill>
              </a:rPr>
              <a:t> y </a:t>
            </a:r>
            <a:r>
              <a:rPr lang="en-US" b="1" dirty="0" err="1" smtClean="0">
                <a:solidFill>
                  <a:srgbClr val="0070C0"/>
                </a:solidFill>
              </a:rPr>
              <a:t>por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tanto</a:t>
            </a:r>
            <a:r>
              <a:rPr lang="en-US" b="1" dirty="0" smtClean="0">
                <a:solidFill>
                  <a:srgbClr val="0070C0"/>
                </a:solidFill>
              </a:rPr>
              <a:t> con mayor </a:t>
            </a:r>
            <a:r>
              <a:rPr lang="en-US" b="1" dirty="0" err="1" smtClean="0">
                <a:solidFill>
                  <a:srgbClr val="0070C0"/>
                </a:solidFill>
              </a:rPr>
              <a:t>desempleo</a:t>
            </a:r>
            <a:r>
              <a:rPr lang="en-US" b="1" dirty="0" smtClean="0">
                <a:solidFill>
                  <a:srgbClr val="0070C0"/>
                </a:solidFill>
              </a:rPr>
              <a:t>. Si la </a:t>
            </a:r>
            <a:r>
              <a:rPr lang="en-US" b="1" dirty="0" err="1" smtClean="0">
                <a:solidFill>
                  <a:srgbClr val="0070C0"/>
                </a:solidFill>
              </a:rPr>
              <a:t>inflación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provocada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desplazamientos</a:t>
            </a:r>
            <a:r>
              <a:rPr lang="en-US" b="1" dirty="0" smtClean="0">
                <a:solidFill>
                  <a:srgbClr val="0070C0"/>
                </a:solidFill>
              </a:rPr>
              <a:t> de la </a:t>
            </a:r>
            <a:r>
              <a:rPr lang="en-US" b="1" dirty="0" err="1" smtClean="0">
                <a:solidFill>
                  <a:srgbClr val="0070C0"/>
                </a:solidFill>
              </a:rPr>
              <a:t>oferta</a:t>
            </a:r>
            <a:r>
              <a:rPr lang="en-US" b="1" dirty="0" smtClean="0">
                <a:solidFill>
                  <a:srgbClr val="0070C0"/>
                </a:solidFill>
              </a:rPr>
              <a:t>, no se da la </a:t>
            </a:r>
            <a:r>
              <a:rPr lang="en-US" b="1" dirty="0" err="1" smtClean="0">
                <a:solidFill>
                  <a:srgbClr val="0070C0"/>
                </a:solidFill>
              </a:rPr>
              <a:t>relación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prevista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curva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smtClean="0">
                <a:solidFill>
                  <a:srgbClr val="0070C0"/>
                </a:solidFill>
              </a:rPr>
              <a:t>de Phillips</a:t>
            </a:r>
            <a:r>
              <a:rPr lang="en-US" b="1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547664" y="162880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4" name="3 Conector recto"/>
          <p:cNvCxnSpPr/>
          <p:nvPr/>
        </p:nvCxnSpPr>
        <p:spPr>
          <a:xfrm flipV="1">
            <a:off x="2843808" y="1813466"/>
            <a:ext cx="3600400" cy="2686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6660232" y="17728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</a:t>
            </a:r>
            <a:endParaRPr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2771800" y="2317522"/>
            <a:ext cx="3672408" cy="2407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300192" y="42930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AD’</a:t>
            </a:r>
            <a:endParaRPr lang="en-US" dirty="0"/>
          </a:p>
        </p:txBody>
      </p:sp>
      <p:cxnSp>
        <p:nvCxnSpPr>
          <p:cNvPr id="10" name="9 Conector recto de flecha"/>
          <p:cNvCxnSpPr/>
          <p:nvPr/>
        </p:nvCxnSpPr>
        <p:spPr>
          <a:xfrm flipH="1">
            <a:off x="3635896" y="2492896"/>
            <a:ext cx="18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7524328" y="37170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</a:t>
            </a:r>
            <a:endParaRPr lang="en-US" dirty="0"/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1907704" y="3356992"/>
            <a:ext cx="24482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907704" y="2636912"/>
            <a:ext cx="345638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1563822" y="242088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1547664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r>
              <a:rPr lang="en-US" sz="1400" dirty="0"/>
              <a:t>0</a:t>
            </a:r>
          </a:p>
        </p:txBody>
      </p:sp>
      <p:cxnSp>
        <p:nvCxnSpPr>
          <p:cNvPr id="23" name="22 Conector recto de flecha"/>
          <p:cNvCxnSpPr/>
          <p:nvPr/>
        </p:nvCxnSpPr>
        <p:spPr>
          <a:xfrm flipV="1">
            <a:off x="1475656" y="2564905"/>
            <a:ext cx="0" cy="9361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355976" y="3356992"/>
            <a:ext cx="0" cy="1800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5364088" y="2636912"/>
            <a:ext cx="0" cy="25202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4139952" y="51479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/>
              <a:t>1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5292080" y="515719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r>
              <a:rPr lang="en-US" sz="1200" dirty="0"/>
              <a:t>0</a:t>
            </a:r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30" name="29 Conector recto"/>
          <p:cNvCxnSpPr/>
          <p:nvPr/>
        </p:nvCxnSpPr>
        <p:spPr>
          <a:xfrm flipV="1">
            <a:off x="2123728" y="1813466"/>
            <a:ext cx="2232248" cy="1707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4211960" y="148478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29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inflación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Tasa</a:t>
            </a:r>
            <a:r>
              <a:rPr lang="en-US" dirty="0" smtClean="0"/>
              <a:t> de </a:t>
            </a:r>
            <a:r>
              <a:rPr lang="en-US" dirty="0" err="1" smtClean="0"/>
              <a:t>crecimiento</a:t>
            </a:r>
            <a:r>
              <a:rPr lang="en-US" dirty="0" smtClean="0"/>
              <a:t> del IPC</a:t>
            </a:r>
          </a:p>
          <a:p>
            <a:endParaRPr lang="en-US" dirty="0"/>
          </a:p>
          <a:p>
            <a:r>
              <a:rPr lang="en-US" dirty="0" smtClean="0"/>
              <a:t>¿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preocupa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Si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 </a:t>
            </a:r>
            <a:r>
              <a:rPr lang="en-US" dirty="0" err="1" smtClean="0"/>
              <a:t>suben</a:t>
            </a:r>
            <a:r>
              <a:rPr lang="en-US" dirty="0" smtClean="0"/>
              <a:t> </a:t>
            </a:r>
            <a:r>
              <a:rPr lang="en-US" dirty="0" err="1" smtClean="0"/>
              <a:t>perdemos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r>
              <a:rPr lang="en-US" dirty="0" smtClean="0"/>
              <a:t> </a:t>
            </a:r>
            <a:r>
              <a:rPr lang="en-US" dirty="0" err="1" smtClean="0"/>
              <a:t>adquisitivo</a:t>
            </a:r>
            <a:endParaRPr lang="en-US" dirty="0" smtClean="0"/>
          </a:p>
          <a:p>
            <a:pPr lvl="1"/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debido</a:t>
            </a:r>
            <a:r>
              <a:rPr lang="en-US" dirty="0" smtClean="0"/>
              <a:t> a que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salarios</a:t>
            </a:r>
            <a:r>
              <a:rPr lang="en-US" dirty="0" smtClean="0"/>
              <a:t> </a:t>
            </a:r>
            <a:r>
              <a:rPr lang="en-US" dirty="0" err="1" smtClean="0"/>
              <a:t>tardan</a:t>
            </a:r>
            <a:r>
              <a:rPr lang="en-US" dirty="0" smtClean="0"/>
              <a:t> un </a:t>
            </a:r>
            <a:r>
              <a:rPr lang="en-US" dirty="0" err="1" smtClean="0"/>
              <a:t>tiempo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adaptarse</a:t>
            </a:r>
            <a:r>
              <a:rPr lang="en-US" dirty="0" smtClean="0"/>
              <a:t> al </a:t>
            </a:r>
            <a:r>
              <a:rPr lang="en-US" dirty="0" err="1" smtClean="0"/>
              <a:t>cambio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Además</a:t>
            </a:r>
            <a:r>
              <a:rPr lang="en-US" dirty="0" smtClean="0"/>
              <a:t>, el </a:t>
            </a:r>
            <a:r>
              <a:rPr lang="en-US" dirty="0" err="1" smtClean="0"/>
              <a:t>aumento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 genera </a:t>
            </a:r>
            <a:r>
              <a:rPr lang="en-US" dirty="0" err="1" smtClean="0"/>
              <a:t>incertidumbre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587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exlicar</a:t>
            </a:r>
            <a:r>
              <a:rPr lang="en-US" dirty="0" smtClean="0"/>
              <a:t> la </a:t>
            </a:r>
            <a:r>
              <a:rPr lang="en-US" dirty="0" err="1" smtClean="0"/>
              <a:t>inflación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Usemos</a:t>
            </a:r>
            <a:r>
              <a:rPr lang="en-US" dirty="0" smtClean="0"/>
              <a:t> </a:t>
            </a:r>
            <a:r>
              <a:rPr lang="en-US" dirty="0" err="1" smtClean="0"/>
              <a:t>nuestros</a:t>
            </a:r>
            <a:r>
              <a:rPr lang="en-US" dirty="0" smtClean="0"/>
              <a:t> </a:t>
            </a:r>
            <a:r>
              <a:rPr lang="en-US" dirty="0" err="1" smtClean="0"/>
              <a:t>conocimientos</a:t>
            </a:r>
            <a:r>
              <a:rPr lang="en-US" dirty="0" smtClean="0"/>
              <a:t> de micro:</a:t>
            </a:r>
          </a:p>
          <a:p>
            <a:pPr lvl="1"/>
            <a:r>
              <a:rPr lang="en-US" dirty="0" smtClean="0"/>
              <a:t>Si la </a:t>
            </a:r>
            <a:r>
              <a:rPr lang="en-US" dirty="0" err="1" smtClean="0"/>
              <a:t>demanda</a:t>
            </a:r>
            <a:r>
              <a:rPr lang="en-US" dirty="0" smtClean="0"/>
              <a:t> </a:t>
            </a:r>
            <a:r>
              <a:rPr lang="en-US" dirty="0" err="1" smtClean="0"/>
              <a:t>aumenta</a:t>
            </a:r>
            <a:r>
              <a:rPr lang="en-US" dirty="0" smtClean="0"/>
              <a:t>, (se </a:t>
            </a:r>
            <a:r>
              <a:rPr lang="en-US" dirty="0" err="1" smtClean="0"/>
              <a:t>desplaza</a:t>
            </a:r>
            <a:r>
              <a:rPr lang="en-US" dirty="0" smtClean="0"/>
              <a:t> a la </a:t>
            </a:r>
            <a:r>
              <a:rPr lang="en-US" dirty="0" err="1" smtClean="0"/>
              <a:t>derecha</a:t>
            </a:r>
            <a:r>
              <a:rPr lang="en-US" dirty="0" smtClean="0"/>
              <a:t>), </a:t>
            </a:r>
            <a:r>
              <a:rPr lang="en-US" dirty="0" err="1" smtClean="0"/>
              <a:t>aumenta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endParaRPr lang="en-US" dirty="0" smtClean="0"/>
          </a:p>
          <a:p>
            <a:pPr lvl="1"/>
            <a:r>
              <a:rPr lang="en-US" dirty="0" smtClean="0"/>
              <a:t>Si la </a:t>
            </a:r>
            <a:r>
              <a:rPr lang="en-US" dirty="0" err="1" smtClean="0"/>
              <a:t>oferta</a:t>
            </a:r>
            <a:r>
              <a:rPr lang="en-US" dirty="0" smtClean="0"/>
              <a:t> </a:t>
            </a:r>
            <a:r>
              <a:rPr lang="en-US" dirty="0" err="1" smtClean="0"/>
              <a:t>baja</a:t>
            </a:r>
            <a:r>
              <a:rPr lang="en-US" dirty="0" smtClean="0"/>
              <a:t>, (se </a:t>
            </a:r>
            <a:r>
              <a:rPr lang="en-US" dirty="0" err="1" smtClean="0"/>
              <a:t>desplaza</a:t>
            </a:r>
            <a:r>
              <a:rPr lang="en-US" dirty="0" smtClean="0"/>
              <a:t> a la </a:t>
            </a:r>
            <a:r>
              <a:rPr lang="en-US" dirty="0" err="1" smtClean="0"/>
              <a:t>izquierda</a:t>
            </a:r>
            <a:r>
              <a:rPr lang="en-US" dirty="0" smtClean="0"/>
              <a:t>), </a:t>
            </a:r>
            <a:r>
              <a:rPr lang="en-US" dirty="0" err="1" smtClean="0"/>
              <a:t>suben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En</a:t>
            </a:r>
            <a:r>
              <a:rPr lang="en-US" dirty="0" smtClean="0"/>
              <a:t> macro </a:t>
            </a:r>
            <a:r>
              <a:rPr lang="en-US" dirty="0" err="1" smtClean="0"/>
              <a:t>utilizaremos</a:t>
            </a:r>
            <a:r>
              <a:rPr lang="en-US" dirty="0" smtClean="0"/>
              <a:t> un </a:t>
            </a:r>
            <a:r>
              <a:rPr lang="en-US" dirty="0" err="1" smtClean="0"/>
              <a:t>razonamiento</a:t>
            </a:r>
            <a:r>
              <a:rPr lang="en-US" dirty="0" smtClean="0"/>
              <a:t> similar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22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Incluyamos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nuestro</a:t>
            </a:r>
            <a:r>
              <a:rPr lang="en-US" dirty="0" smtClean="0"/>
              <a:t> </a:t>
            </a:r>
            <a:r>
              <a:rPr lang="en-US" dirty="0" err="1" smtClean="0"/>
              <a:t>modelo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Recordemos</a:t>
            </a:r>
            <a:r>
              <a:rPr lang="en-US" dirty="0" smtClean="0"/>
              <a:t>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condición</a:t>
            </a:r>
            <a:r>
              <a:rPr lang="en-US" dirty="0" smtClean="0"/>
              <a:t> de </a:t>
            </a:r>
            <a:r>
              <a:rPr lang="en-US" dirty="0" err="1" smtClean="0"/>
              <a:t>equilibrio</a:t>
            </a:r>
            <a:r>
              <a:rPr lang="en-US" dirty="0" smtClean="0"/>
              <a:t>:</a:t>
            </a:r>
          </a:p>
          <a:p>
            <a:pPr marL="0" indent="0" algn="ctr">
              <a:buNone/>
            </a:pPr>
            <a:r>
              <a:rPr lang="en-US" dirty="0" smtClean="0"/>
              <a:t>OA=DA</a:t>
            </a:r>
          </a:p>
          <a:p>
            <a:pPr marL="0" indent="0" algn="ctr">
              <a:buNone/>
            </a:pPr>
            <a:r>
              <a:rPr lang="en-US" dirty="0" smtClean="0"/>
              <a:t>Y=C+I+G+X-M</a:t>
            </a:r>
          </a:p>
          <a:p>
            <a:r>
              <a:rPr lang="en-US" dirty="0" smtClean="0"/>
              <a:t>Hasta </a:t>
            </a:r>
            <a:r>
              <a:rPr lang="en-US" dirty="0" err="1" smtClean="0"/>
              <a:t>ahora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nuestras</a:t>
            </a:r>
            <a:r>
              <a:rPr lang="en-US" dirty="0" smtClean="0"/>
              <a:t> </a:t>
            </a:r>
            <a:r>
              <a:rPr lang="en-US" dirty="0" err="1" smtClean="0"/>
              <a:t>ecuaciones</a:t>
            </a:r>
            <a:r>
              <a:rPr lang="en-US" dirty="0" smtClean="0"/>
              <a:t> de </a:t>
            </a:r>
            <a:r>
              <a:rPr lang="en-US" dirty="0" err="1" smtClean="0"/>
              <a:t>comportamiento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 </a:t>
            </a:r>
            <a:r>
              <a:rPr lang="en-US" dirty="0" err="1" smtClean="0"/>
              <a:t>depende</a:t>
            </a:r>
            <a:r>
              <a:rPr lang="en-US" dirty="0" smtClean="0"/>
              <a:t> de YD,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decir</a:t>
            </a:r>
            <a:r>
              <a:rPr lang="en-US" dirty="0" smtClean="0"/>
              <a:t> de  Y, T and TR</a:t>
            </a:r>
          </a:p>
          <a:p>
            <a:pPr lvl="1"/>
            <a:r>
              <a:rPr lang="en-US" dirty="0" smtClean="0"/>
              <a:t>I </a:t>
            </a:r>
            <a:r>
              <a:rPr lang="en-US" dirty="0" err="1" smtClean="0"/>
              <a:t>depende</a:t>
            </a:r>
            <a:r>
              <a:rPr lang="en-US" dirty="0" smtClean="0"/>
              <a:t> de r</a:t>
            </a:r>
          </a:p>
          <a:p>
            <a:pPr lvl="1"/>
            <a:r>
              <a:rPr lang="en-US" dirty="0" smtClean="0"/>
              <a:t>G, X </a:t>
            </a:r>
            <a:r>
              <a:rPr lang="en-US" dirty="0"/>
              <a:t>y</a:t>
            </a:r>
            <a:r>
              <a:rPr lang="en-US" dirty="0" smtClean="0"/>
              <a:t> M son </a:t>
            </a:r>
            <a:r>
              <a:rPr lang="en-US" dirty="0" err="1" smtClean="0"/>
              <a:t>constantes</a:t>
            </a:r>
            <a:r>
              <a:rPr lang="en-US" dirty="0" smtClean="0"/>
              <a:t> </a:t>
            </a:r>
            <a:r>
              <a:rPr lang="en-US" dirty="0" err="1" smtClean="0"/>
              <a:t>definidas</a:t>
            </a:r>
            <a:r>
              <a:rPr lang="en-US" dirty="0" smtClean="0"/>
              <a:t> </a:t>
            </a:r>
            <a:r>
              <a:rPr lang="en-US" dirty="0" err="1" smtClean="0"/>
              <a:t>exógenamente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smtClean="0"/>
              <a:t>¿</a:t>
            </a:r>
            <a:r>
              <a:rPr lang="en-US" dirty="0" err="1" smtClean="0"/>
              <a:t>En</a:t>
            </a:r>
            <a:r>
              <a:rPr lang="en-US" dirty="0" smtClean="0"/>
              <a:t> que </a:t>
            </a:r>
            <a:r>
              <a:rPr lang="en-US" dirty="0" err="1" smtClean="0"/>
              <a:t>afectarían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 a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economía</a:t>
            </a:r>
            <a:r>
              <a:rPr lang="en-US" dirty="0" smtClean="0"/>
              <a:t>?</a:t>
            </a:r>
            <a:r>
              <a:rPr lang="en-US" dirty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10203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efectos</a:t>
            </a:r>
            <a:r>
              <a:rPr lang="en-US" dirty="0" smtClean="0"/>
              <a:t> del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DA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err="1" smtClean="0"/>
              <a:t>Consumo</a:t>
            </a:r>
            <a:r>
              <a:rPr lang="en-US" dirty="0" smtClean="0"/>
              <a:t>: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suben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,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individuos</a:t>
            </a:r>
            <a:r>
              <a:rPr lang="en-US" dirty="0" smtClean="0"/>
              <a:t> </a:t>
            </a:r>
            <a:r>
              <a:rPr lang="en-US" dirty="0" err="1" smtClean="0"/>
              <a:t>compran</a:t>
            </a:r>
            <a:r>
              <a:rPr lang="en-US" dirty="0" smtClean="0"/>
              <a:t> </a:t>
            </a:r>
            <a:r>
              <a:rPr lang="en-US" dirty="0" err="1" smtClean="0"/>
              <a:t>menos</a:t>
            </a:r>
            <a:r>
              <a:rPr lang="en-US" dirty="0" smtClean="0"/>
              <a:t> </a:t>
            </a:r>
            <a:r>
              <a:rPr lang="en-US" dirty="0" err="1" smtClean="0"/>
              <a:t>cosas</a:t>
            </a:r>
            <a:r>
              <a:rPr lang="en-US" dirty="0" smtClean="0"/>
              <a:t>, </a:t>
            </a:r>
            <a:r>
              <a:rPr lang="en-US" dirty="0" err="1" smtClean="0"/>
              <a:t>tienen</a:t>
            </a:r>
            <a:r>
              <a:rPr lang="en-US" dirty="0" smtClean="0"/>
              <a:t> </a:t>
            </a:r>
            <a:r>
              <a:rPr lang="en-US" dirty="0" err="1" smtClean="0"/>
              <a:t>menos</a:t>
            </a:r>
            <a:r>
              <a:rPr lang="en-US" dirty="0" smtClean="0"/>
              <a:t> </a:t>
            </a:r>
            <a:r>
              <a:rPr lang="en-US" dirty="0" err="1" smtClean="0"/>
              <a:t>renta</a:t>
            </a:r>
            <a:r>
              <a:rPr lang="en-US" dirty="0" smtClean="0"/>
              <a:t> </a:t>
            </a:r>
            <a:r>
              <a:rPr lang="en-US" dirty="0" err="1" smtClean="0"/>
              <a:t>disponible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Inversión</a:t>
            </a:r>
            <a:r>
              <a:rPr lang="en-US" dirty="0" smtClean="0"/>
              <a:t>: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 </a:t>
            </a:r>
            <a:r>
              <a:rPr lang="en-US" dirty="0" err="1" smtClean="0"/>
              <a:t>suben</a:t>
            </a:r>
            <a:r>
              <a:rPr lang="en-US" dirty="0" smtClean="0"/>
              <a:t> y la </a:t>
            </a:r>
            <a:r>
              <a:rPr lang="en-US" dirty="0" err="1" smtClean="0"/>
              <a:t>gente</a:t>
            </a:r>
            <a:r>
              <a:rPr lang="en-US" dirty="0" smtClean="0"/>
              <a:t> </a:t>
            </a:r>
            <a:r>
              <a:rPr lang="en-US" dirty="0" err="1" smtClean="0"/>
              <a:t>quiere</a:t>
            </a:r>
            <a:r>
              <a:rPr lang="en-US" dirty="0" smtClean="0"/>
              <a:t> </a:t>
            </a:r>
            <a:r>
              <a:rPr lang="en-US" dirty="0" err="1" smtClean="0"/>
              <a:t>comprar</a:t>
            </a:r>
            <a:r>
              <a:rPr lang="en-US" dirty="0" smtClean="0"/>
              <a:t> la </a:t>
            </a:r>
            <a:r>
              <a:rPr lang="en-US" dirty="0" err="1" smtClean="0"/>
              <a:t>misma</a:t>
            </a:r>
            <a:r>
              <a:rPr lang="en-US" dirty="0" smtClean="0"/>
              <a:t> </a:t>
            </a:r>
            <a:r>
              <a:rPr lang="en-US" dirty="0" err="1" smtClean="0"/>
              <a:t>cantidad</a:t>
            </a:r>
            <a:r>
              <a:rPr lang="en-US" dirty="0" smtClean="0"/>
              <a:t> de </a:t>
            </a:r>
            <a:r>
              <a:rPr lang="en-US" dirty="0" err="1" smtClean="0"/>
              <a:t>cosas</a:t>
            </a:r>
            <a:r>
              <a:rPr lang="en-US" dirty="0" smtClean="0"/>
              <a:t>, </a:t>
            </a:r>
            <a:r>
              <a:rPr lang="en-US" dirty="0" err="1" smtClean="0"/>
              <a:t>gastarán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dinero</a:t>
            </a:r>
            <a:r>
              <a:rPr lang="en-US" dirty="0" smtClean="0"/>
              <a:t>, </a:t>
            </a:r>
            <a:r>
              <a:rPr lang="en-US" dirty="0" err="1" smtClean="0"/>
              <a:t>luego</a:t>
            </a:r>
            <a:r>
              <a:rPr lang="en-US" dirty="0" smtClean="0"/>
              <a:t> </a:t>
            </a:r>
            <a:r>
              <a:rPr lang="en-US" dirty="0" err="1" smtClean="0"/>
              <a:t>ahorran</a:t>
            </a:r>
            <a:r>
              <a:rPr lang="en-US" dirty="0" smtClean="0"/>
              <a:t> </a:t>
            </a:r>
            <a:r>
              <a:rPr lang="en-US" dirty="0" err="1" smtClean="0"/>
              <a:t>menos</a:t>
            </a:r>
            <a:r>
              <a:rPr lang="en-US" dirty="0" smtClean="0"/>
              <a:t>, </a:t>
            </a:r>
            <a:r>
              <a:rPr lang="en-US" dirty="0" err="1" smtClean="0"/>
              <a:t>luego</a:t>
            </a:r>
            <a:r>
              <a:rPr lang="en-US" dirty="0" smtClean="0"/>
              <a:t> hay </a:t>
            </a:r>
            <a:r>
              <a:rPr lang="en-US" dirty="0" err="1" smtClean="0"/>
              <a:t>menos</a:t>
            </a:r>
            <a:r>
              <a:rPr lang="en-US" dirty="0" smtClean="0"/>
              <a:t> </a:t>
            </a:r>
            <a:r>
              <a:rPr lang="en-US" dirty="0" err="1" smtClean="0"/>
              <a:t>dinero</a:t>
            </a:r>
            <a:r>
              <a:rPr lang="en-US" dirty="0" smtClean="0"/>
              <a:t> </a:t>
            </a:r>
            <a:r>
              <a:rPr lang="en-US" dirty="0" err="1" smtClean="0"/>
              <a:t>disponible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bancos</a:t>
            </a:r>
            <a:r>
              <a:rPr lang="en-US" dirty="0" smtClean="0"/>
              <a:t> para </a:t>
            </a:r>
            <a:r>
              <a:rPr lang="en-US" dirty="0" err="1" smtClean="0"/>
              <a:t>destinar</a:t>
            </a:r>
            <a:r>
              <a:rPr lang="en-US" dirty="0" smtClean="0"/>
              <a:t> a </a:t>
            </a:r>
            <a:r>
              <a:rPr lang="en-US" dirty="0" err="1" smtClean="0"/>
              <a:t>proyectos</a:t>
            </a:r>
            <a:r>
              <a:rPr lang="en-US" dirty="0" smtClean="0"/>
              <a:t> de </a:t>
            </a:r>
            <a:r>
              <a:rPr lang="en-US" dirty="0" err="1" smtClean="0"/>
              <a:t>inversión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definitiva</a:t>
            </a:r>
            <a:r>
              <a:rPr lang="en-US" dirty="0" smtClean="0"/>
              <a:t>, </a:t>
            </a:r>
            <a:r>
              <a:rPr lang="en-US" dirty="0" err="1" smtClean="0"/>
              <a:t>si</a:t>
            </a:r>
            <a:r>
              <a:rPr lang="en-US" dirty="0" smtClean="0"/>
              <a:t> P </a:t>
            </a:r>
            <a:r>
              <a:rPr lang="en-US" dirty="0" err="1" smtClean="0"/>
              <a:t>sube</a:t>
            </a:r>
            <a:r>
              <a:rPr lang="en-US" dirty="0" smtClean="0"/>
              <a:t>, el </a:t>
            </a:r>
            <a:r>
              <a:rPr lang="en-US" dirty="0" err="1" smtClean="0"/>
              <a:t>consumo</a:t>
            </a:r>
            <a:r>
              <a:rPr lang="en-US" dirty="0" smtClean="0"/>
              <a:t> y la </a:t>
            </a:r>
            <a:r>
              <a:rPr lang="en-US" dirty="0" err="1" smtClean="0"/>
              <a:t>inversión</a:t>
            </a:r>
            <a:r>
              <a:rPr lang="en-US" dirty="0" smtClean="0"/>
              <a:t> </a:t>
            </a:r>
            <a:r>
              <a:rPr lang="en-US" dirty="0" err="1" smtClean="0"/>
              <a:t>bajan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Así</a:t>
            </a:r>
            <a:r>
              <a:rPr lang="en-US" dirty="0" smtClean="0"/>
              <a:t> que</a:t>
            </a:r>
            <a:r>
              <a:rPr lang="en-US" dirty="0"/>
              <a:t>:</a:t>
            </a:r>
            <a:r>
              <a:rPr lang="en-US" dirty="0" smtClean="0"/>
              <a:t> AD=Y</a:t>
            </a:r>
            <a:r>
              <a:rPr lang="en-US" baseline="30000" dirty="0" smtClean="0"/>
              <a:t>D </a:t>
            </a:r>
            <a:r>
              <a:rPr lang="en-US" dirty="0" smtClean="0"/>
              <a:t>= f(P, T, TR, r, G, C</a:t>
            </a:r>
            <a:r>
              <a:rPr lang="en-US" sz="1800" dirty="0" smtClean="0"/>
              <a:t>0</a:t>
            </a:r>
            <a:r>
              <a:rPr lang="en-US" dirty="0" smtClean="0"/>
              <a:t>, I</a:t>
            </a:r>
            <a:r>
              <a:rPr lang="en-US" sz="1800" dirty="0" smtClean="0"/>
              <a:t>0</a:t>
            </a:r>
            <a:r>
              <a:rPr lang="en-US" dirty="0" smtClean="0"/>
              <a:t>, X, M)</a:t>
            </a:r>
          </a:p>
          <a:p>
            <a:endParaRPr lang="es-E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26261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Representación</a:t>
            </a:r>
            <a:r>
              <a:rPr lang="en-US" dirty="0" smtClean="0"/>
              <a:t> </a:t>
            </a:r>
            <a:r>
              <a:rPr lang="en-US" dirty="0" err="1" smtClean="0"/>
              <a:t>gráfica</a:t>
            </a:r>
            <a:r>
              <a:rPr lang="en-US" dirty="0" smtClean="0"/>
              <a:t> de la DA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267744" y="2204864"/>
            <a:ext cx="3888432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56176" y="435581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</a:t>
            </a:r>
            <a:endParaRPr lang="en-U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907704" y="5589240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Cuando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sube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nivel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precios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baja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demanda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agregada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187624" y="19888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551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Parámetros</a:t>
            </a:r>
            <a:r>
              <a:rPr lang="en-US" dirty="0" smtClean="0"/>
              <a:t> de la </a:t>
            </a:r>
            <a:r>
              <a:rPr lang="en-US" dirty="0" err="1" smtClean="0"/>
              <a:t>demanda</a:t>
            </a:r>
            <a:r>
              <a:rPr lang="en-US" dirty="0" smtClean="0"/>
              <a:t> </a:t>
            </a:r>
            <a:r>
              <a:rPr lang="en-US" dirty="0" err="1" smtClean="0"/>
              <a:t>agregada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195736" y="2564904"/>
            <a:ext cx="3888432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56176" y="435581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</a:t>
            </a:r>
            <a:endParaRPr lang="en-U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907704" y="5445224"/>
            <a:ext cx="48965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Todas</a:t>
            </a:r>
            <a:r>
              <a:rPr lang="en-US" b="1" dirty="0" smtClean="0">
                <a:solidFill>
                  <a:srgbClr val="0070C0"/>
                </a:solidFill>
              </a:rPr>
              <a:t> las </a:t>
            </a:r>
            <a:r>
              <a:rPr lang="en-US" b="1" dirty="0" err="1" smtClean="0">
                <a:solidFill>
                  <a:srgbClr val="0070C0"/>
                </a:solidFill>
              </a:rPr>
              <a:t>demás</a:t>
            </a:r>
            <a:r>
              <a:rPr lang="en-US" b="1" dirty="0" smtClean="0">
                <a:solidFill>
                  <a:srgbClr val="0070C0"/>
                </a:solidFill>
              </a:rPr>
              <a:t> variables de </a:t>
            </a:r>
            <a:r>
              <a:rPr lang="en-US" b="1" dirty="0" err="1" smtClean="0">
                <a:solidFill>
                  <a:srgbClr val="0070C0"/>
                </a:solidFill>
              </a:rPr>
              <a:t>nuestro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modelo</a:t>
            </a:r>
            <a:r>
              <a:rPr lang="en-US" b="1" dirty="0" smtClean="0">
                <a:solidFill>
                  <a:srgbClr val="0070C0"/>
                </a:solidFill>
              </a:rPr>
              <a:t> son </a:t>
            </a:r>
            <a:r>
              <a:rPr lang="en-US" b="1" dirty="0" err="1" smtClean="0">
                <a:solidFill>
                  <a:srgbClr val="0070C0"/>
                </a:solidFill>
              </a:rPr>
              <a:t>parámetros</a:t>
            </a:r>
            <a:r>
              <a:rPr lang="en-US" b="1" dirty="0" smtClean="0">
                <a:solidFill>
                  <a:srgbClr val="0070C0"/>
                </a:solidFill>
              </a:rPr>
              <a:t> de la DA.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Todos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parámetros</a:t>
            </a:r>
            <a:r>
              <a:rPr lang="en-US" b="1" dirty="0" smtClean="0">
                <a:solidFill>
                  <a:srgbClr val="0070C0"/>
                </a:solidFill>
              </a:rPr>
              <a:t> que </a:t>
            </a:r>
            <a:r>
              <a:rPr lang="en-US" b="1" dirty="0" err="1" smtClean="0">
                <a:solidFill>
                  <a:srgbClr val="0070C0"/>
                </a:solidFill>
              </a:rPr>
              <a:t>desplazan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curva</a:t>
            </a:r>
            <a:r>
              <a:rPr lang="en-US" b="1" dirty="0" smtClean="0">
                <a:solidFill>
                  <a:srgbClr val="0070C0"/>
                </a:solidFill>
              </a:rPr>
              <a:t> IS o la LM </a:t>
            </a:r>
            <a:r>
              <a:rPr lang="en-US" b="1" dirty="0" err="1" smtClean="0">
                <a:solidFill>
                  <a:srgbClr val="0070C0"/>
                </a:solidFill>
              </a:rPr>
              <a:t>hacia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derecha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desplazan</a:t>
            </a:r>
            <a:r>
              <a:rPr lang="en-US" b="1" dirty="0" smtClean="0">
                <a:solidFill>
                  <a:srgbClr val="0070C0"/>
                </a:solidFill>
              </a:rPr>
              <a:t> la DA </a:t>
            </a:r>
            <a:r>
              <a:rPr lang="en-US" b="1" dirty="0" err="1" smtClean="0">
                <a:solidFill>
                  <a:srgbClr val="0070C0"/>
                </a:solidFill>
              </a:rPr>
              <a:t>hacia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derecha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</a:p>
          <a:p>
            <a:pPr algn="ctr"/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187624" y="19888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4139952" y="2060848"/>
            <a:ext cx="3888432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3 Conector recto de flecha"/>
          <p:cNvCxnSpPr/>
          <p:nvPr/>
        </p:nvCxnSpPr>
        <p:spPr>
          <a:xfrm flipV="1">
            <a:off x="2987824" y="2960948"/>
            <a:ext cx="1800200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7812360" y="400506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AD’</a:t>
            </a:r>
            <a:endParaRPr lang="en-U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555776" y="2204864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Políticas</a:t>
            </a:r>
            <a:r>
              <a:rPr lang="en-US" sz="1600" dirty="0" smtClean="0"/>
              <a:t> </a:t>
            </a:r>
            <a:r>
              <a:rPr lang="en-US" sz="1600" dirty="0" err="1" smtClean="0"/>
              <a:t>fiscales</a:t>
            </a:r>
            <a:r>
              <a:rPr lang="en-US" sz="1600" dirty="0" smtClean="0"/>
              <a:t> o </a:t>
            </a:r>
            <a:r>
              <a:rPr lang="en-US" sz="1600" dirty="0" err="1" smtClean="0"/>
              <a:t>monetarias</a:t>
            </a:r>
            <a:r>
              <a:rPr lang="en-US" sz="1600" dirty="0" smtClean="0"/>
              <a:t> </a:t>
            </a:r>
            <a:r>
              <a:rPr lang="en-US" sz="1600" dirty="0" err="1" smtClean="0"/>
              <a:t>expansivas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51855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Parámetros</a:t>
            </a:r>
            <a:r>
              <a:rPr lang="en-US" dirty="0" smtClean="0"/>
              <a:t> de la </a:t>
            </a:r>
            <a:r>
              <a:rPr lang="en-US" dirty="0" err="1" smtClean="0"/>
              <a:t>demanda</a:t>
            </a:r>
            <a:r>
              <a:rPr lang="en-US" dirty="0" smtClean="0"/>
              <a:t> </a:t>
            </a:r>
            <a:r>
              <a:rPr lang="en-US" dirty="0" err="1" smtClean="0"/>
              <a:t>agregada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07704" y="198884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07704" y="5157192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195736" y="2564904"/>
            <a:ext cx="3888432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6156176" y="435581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AD’</a:t>
            </a:r>
            <a:endParaRPr lang="en-U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907704" y="5445224"/>
            <a:ext cx="48965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 smtClean="0">
              <a:solidFill>
                <a:srgbClr val="0070C0"/>
              </a:solidFill>
            </a:endParaRP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 Los </a:t>
            </a:r>
            <a:r>
              <a:rPr lang="en-US" b="1" dirty="0" err="1" smtClean="0">
                <a:solidFill>
                  <a:srgbClr val="0070C0"/>
                </a:solidFill>
              </a:rPr>
              <a:t>parámetros</a:t>
            </a:r>
            <a:r>
              <a:rPr lang="en-US" b="1" dirty="0" smtClean="0">
                <a:solidFill>
                  <a:srgbClr val="0070C0"/>
                </a:solidFill>
              </a:rPr>
              <a:t> que </a:t>
            </a:r>
            <a:r>
              <a:rPr lang="en-US" b="1" dirty="0" err="1" smtClean="0">
                <a:solidFill>
                  <a:srgbClr val="0070C0"/>
                </a:solidFill>
              </a:rPr>
              <a:t>desplazan</a:t>
            </a:r>
            <a:r>
              <a:rPr lang="en-US" b="1" dirty="0" smtClean="0">
                <a:solidFill>
                  <a:srgbClr val="0070C0"/>
                </a:solidFill>
              </a:rPr>
              <a:t> la IS o la LM </a:t>
            </a:r>
            <a:r>
              <a:rPr lang="en-US" b="1" dirty="0" err="1" smtClean="0">
                <a:solidFill>
                  <a:srgbClr val="0070C0"/>
                </a:solidFill>
              </a:rPr>
              <a:t>hacia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izquierda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desplazan</a:t>
            </a:r>
            <a:r>
              <a:rPr lang="en-US" b="1" dirty="0" smtClean="0">
                <a:solidFill>
                  <a:srgbClr val="0070C0"/>
                </a:solidFill>
              </a:rPr>
              <a:t> la DA </a:t>
            </a:r>
            <a:r>
              <a:rPr lang="en-US" b="1" dirty="0" err="1" smtClean="0">
                <a:solidFill>
                  <a:srgbClr val="0070C0"/>
                </a:solidFill>
              </a:rPr>
              <a:t>hacia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izquierda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</a:p>
          <a:p>
            <a:pPr algn="ctr"/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64288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187624" y="19888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4139952" y="2060848"/>
            <a:ext cx="3888432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3 Conector recto de flecha"/>
          <p:cNvCxnSpPr/>
          <p:nvPr/>
        </p:nvCxnSpPr>
        <p:spPr>
          <a:xfrm flipH="1">
            <a:off x="2987824" y="2960948"/>
            <a:ext cx="23762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7812360" y="400506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</a:t>
            </a:r>
            <a:endParaRPr lang="en-U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555776" y="2204864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Políticas</a:t>
            </a:r>
            <a:r>
              <a:rPr lang="en-US" sz="1600" dirty="0" smtClean="0"/>
              <a:t> </a:t>
            </a:r>
            <a:r>
              <a:rPr lang="en-US" sz="1600" dirty="0" err="1" smtClean="0"/>
              <a:t>monetarias</a:t>
            </a:r>
            <a:r>
              <a:rPr lang="en-US" sz="1600" dirty="0" smtClean="0"/>
              <a:t> o </a:t>
            </a:r>
            <a:r>
              <a:rPr lang="en-US" sz="1600" dirty="0" err="1" smtClean="0"/>
              <a:t>fiscales</a:t>
            </a:r>
            <a:r>
              <a:rPr lang="en-US" sz="1600" dirty="0" smtClean="0"/>
              <a:t> </a:t>
            </a:r>
            <a:r>
              <a:rPr lang="en-US" sz="1600" dirty="0" err="1" smtClean="0"/>
              <a:t>contractivas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279240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Efectos</a:t>
            </a:r>
            <a:r>
              <a:rPr lang="en-US" dirty="0" smtClean="0"/>
              <a:t> del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oferta</a:t>
            </a:r>
            <a:r>
              <a:rPr lang="en-US" dirty="0" smtClean="0"/>
              <a:t> </a:t>
            </a:r>
            <a:r>
              <a:rPr lang="en-US" dirty="0" err="1" smtClean="0"/>
              <a:t>agregada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Hasta </a:t>
            </a:r>
            <a:r>
              <a:rPr lang="en-US" dirty="0" err="1" smtClean="0"/>
              <a:t>ahora</a:t>
            </a:r>
            <a:r>
              <a:rPr lang="en-US" dirty="0" smtClean="0"/>
              <a:t> la </a:t>
            </a:r>
            <a:r>
              <a:rPr lang="en-US" dirty="0" err="1" smtClean="0"/>
              <a:t>producción</a:t>
            </a:r>
            <a:r>
              <a:rPr lang="en-US" dirty="0" smtClean="0"/>
              <a:t>, la </a:t>
            </a:r>
            <a:r>
              <a:rPr lang="en-US" dirty="0" err="1" smtClean="0"/>
              <a:t>oferta</a:t>
            </a:r>
            <a:r>
              <a:rPr lang="en-US" dirty="0" smtClean="0"/>
              <a:t> </a:t>
            </a:r>
            <a:r>
              <a:rPr lang="en-US" dirty="0" smtClean="0"/>
              <a:t>era Y</a:t>
            </a:r>
          </a:p>
          <a:p>
            <a:r>
              <a:rPr lang="en-US" dirty="0" smtClean="0"/>
              <a:t>Si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 </a:t>
            </a:r>
            <a:r>
              <a:rPr lang="en-US" dirty="0" err="1" smtClean="0"/>
              <a:t>suben</a:t>
            </a:r>
            <a:r>
              <a:rPr lang="en-US" dirty="0" smtClean="0"/>
              <a:t>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salarios</a:t>
            </a:r>
            <a:r>
              <a:rPr lang="en-US" dirty="0" smtClean="0"/>
              <a:t> se </a:t>
            </a:r>
            <a:r>
              <a:rPr lang="en-US" dirty="0" err="1" smtClean="0"/>
              <a:t>quedan</a:t>
            </a:r>
            <a:r>
              <a:rPr lang="en-US" dirty="0" smtClean="0"/>
              <a:t> </a:t>
            </a:r>
            <a:r>
              <a:rPr lang="en-US" dirty="0" err="1" smtClean="0"/>
              <a:t>igual</a:t>
            </a:r>
            <a:r>
              <a:rPr lang="en-US" dirty="0" smtClean="0"/>
              <a:t>, 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significa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beneficios</a:t>
            </a:r>
            <a:r>
              <a:rPr lang="en-US" dirty="0" smtClean="0"/>
              <a:t>, </a:t>
            </a:r>
            <a:r>
              <a:rPr lang="en-US" dirty="0" err="1" smtClean="0"/>
              <a:t>luego</a:t>
            </a:r>
            <a:r>
              <a:rPr lang="en-US" dirty="0" smtClean="0"/>
              <a:t> </a:t>
            </a:r>
            <a:r>
              <a:rPr lang="en-US" dirty="0" err="1" smtClean="0"/>
              <a:t>habrá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interés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producir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Así</a:t>
            </a:r>
            <a:r>
              <a:rPr lang="en-US" dirty="0" smtClean="0"/>
              <a:t> que OA=Y</a:t>
            </a:r>
            <a:r>
              <a:rPr lang="en-US" baseline="30000" dirty="0" smtClean="0"/>
              <a:t>S </a:t>
            </a:r>
            <a:r>
              <a:rPr lang="en-US" dirty="0"/>
              <a:t>= </a:t>
            </a:r>
            <a:r>
              <a:rPr lang="en-US" dirty="0" smtClean="0"/>
              <a:t>f(P, </a:t>
            </a:r>
            <a:r>
              <a:rPr lang="en-US" dirty="0" err="1" smtClean="0"/>
              <a:t>costes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Costes</a:t>
            </a:r>
            <a:r>
              <a:rPr lang="en-US" dirty="0" smtClean="0"/>
              <a:t> son </a:t>
            </a:r>
            <a:r>
              <a:rPr lang="en-US" dirty="0" err="1" smtClean="0"/>
              <a:t>todo</a:t>
            </a:r>
            <a:r>
              <a:rPr lang="en-US" dirty="0" smtClean="0"/>
              <a:t> </a:t>
            </a:r>
            <a:r>
              <a:rPr lang="en-US" dirty="0" err="1" smtClean="0"/>
              <a:t>aquello</a:t>
            </a:r>
            <a:r>
              <a:rPr lang="en-US" dirty="0" smtClean="0"/>
              <a:t> que </a:t>
            </a:r>
            <a:r>
              <a:rPr lang="en-US" dirty="0" err="1" smtClean="0"/>
              <a:t>afecta</a:t>
            </a:r>
            <a:r>
              <a:rPr lang="en-US" dirty="0" smtClean="0"/>
              <a:t> a  la mayor parte de </a:t>
            </a:r>
            <a:r>
              <a:rPr lang="en-US" dirty="0" err="1" smtClean="0"/>
              <a:t>empresas</a:t>
            </a:r>
            <a:r>
              <a:rPr lang="en-US" dirty="0" smtClean="0"/>
              <a:t> de la </a:t>
            </a:r>
            <a:r>
              <a:rPr lang="en-US" dirty="0" err="1" smtClean="0"/>
              <a:t>economía</a:t>
            </a:r>
            <a:r>
              <a:rPr lang="en-US" dirty="0" smtClean="0"/>
              <a:t>: </a:t>
            </a:r>
            <a:r>
              <a:rPr lang="en-US" dirty="0" err="1" smtClean="0"/>
              <a:t>impuestos</a:t>
            </a:r>
            <a:r>
              <a:rPr lang="en-US" dirty="0" smtClean="0"/>
              <a:t> a </a:t>
            </a:r>
            <a:r>
              <a:rPr lang="en-US" dirty="0" err="1" smtClean="0"/>
              <a:t>productores</a:t>
            </a:r>
            <a:r>
              <a:rPr lang="en-US" dirty="0" smtClean="0"/>
              <a:t>, </a:t>
            </a:r>
            <a:r>
              <a:rPr lang="en-US" dirty="0" err="1" smtClean="0"/>
              <a:t>regulación</a:t>
            </a:r>
            <a:r>
              <a:rPr lang="en-US" dirty="0" smtClean="0"/>
              <a:t> </a:t>
            </a:r>
            <a:r>
              <a:rPr lang="en-US" dirty="0" err="1" smtClean="0"/>
              <a:t>laboral</a:t>
            </a:r>
            <a:r>
              <a:rPr lang="en-US" dirty="0" smtClean="0"/>
              <a:t>, </a:t>
            </a:r>
            <a:r>
              <a:rPr lang="en-US" dirty="0" err="1" smtClean="0"/>
              <a:t>precios</a:t>
            </a:r>
            <a:r>
              <a:rPr lang="en-US" dirty="0" smtClean="0"/>
              <a:t> de la </a:t>
            </a:r>
            <a:r>
              <a:rPr lang="en-US" dirty="0" err="1" smtClean="0"/>
              <a:t>energía</a:t>
            </a:r>
            <a:r>
              <a:rPr lang="en-US" dirty="0" smtClean="0"/>
              <a:t>, </a:t>
            </a:r>
            <a:r>
              <a:rPr lang="en-US" dirty="0" err="1" smtClean="0"/>
              <a:t>avances</a:t>
            </a:r>
            <a:r>
              <a:rPr lang="en-US" dirty="0" smtClean="0"/>
              <a:t> </a:t>
            </a:r>
            <a:r>
              <a:rPr lang="en-US" dirty="0" err="1" smtClean="0"/>
              <a:t>tecnológicos</a:t>
            </a:r>
            <a:r>
              <a:rPr lang="en-US" dirty="0" smtClean="0"/>
              <a:t>, </a:t>
            </a:r>
            <a:r>
              <a:rPr lang="en-US" dirty="0" err="1" smtClean="0"/>
              <a:t>mejoras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formación</a:t>
            </a:r>
            <a:r>
              <a:rPr lang="en-US" dirty="0" smtClean="0"/>
              <a:t> del capital </a:t>
            </a:r>
            <a:r>
              <a:rPr lang="en-US" dirty="0" err="1" smtClean="0"/>
              <a:t>humano</a:t>
            </a:r>
            <a:r>
              <a:rPr lang="en-US" dirty="0" smtClean="0"/>
              <a:t>…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797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Berlin_DIW_2013</Template>
  <TotalTime>130</TotalTime>
  <Words>754</Words>
  <Application>Microsoft Office PowerPoint</Application>
  <PresentationFormat>Presentación en pantalla (4:3)</PresentationFormat>
  <Paragraphs>125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Intermedio</vt:lpstr>
      <vt:lpstr>Inflación y desempleo</vt:lpstr>
      <vt:lpstr>¿Qué es la inflación?</vt:lpstr>
      <vt:lpstr>¿Cómo podemos exlicar la inflación?</vt:lpstr>
      <vt:lpstr>Incluyamos los precios en nuestro modelo</vt:lpstr>
      <vt:lpstr>Los efectos del precio en la DA</vt:lpstr>
      <vt:lpstr>Representación gráfica de la DA</vt:lpstr>
      <vt:lpstr>Parámetros de la demanda agregada</vt:lpstr>
      <vt:lpstr>Parámetros de la demanda agregada</vt:lpstr>
      <vt:lpstr>Efectos del precio en la oferta agregada</vt:lpstr>
      <vt:lpstr>Representación gráfica de la OA</vt:lpstr>
      <vt:lpstr>Parámetros de la oferta</vt:lpstr>
      <vt:lpstr>Parámetros de la OA</vt:lpstr>
      <vt:lpstr>El modelo DA-OA</vt:lpstr>
      <vt:lpstr>Inflación de demanda</vt:lpstr>
      <vt:lpstr>Curva de Phillips</vt:lpstr>
      <vt:lpstr>Inflación de oferta</vt:lpstr>
      <vt:lpstr>Inflación de oferta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Inflation and uNemployment</dc:title>
  <dc:creator>Joaquin Artes</dc:creator>
  <cp:lastModifiedBy>User</cp:lastModifiedBy>
  <cp:revision>16</cp:revision>
  <dcterms:modified xsi:type="dcterms:W3CDTF">2016-05-01T14:24:48Z</dcterms:modified>
</cp:coreProperties>
</file>